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8912251255829"/>
          <c:y val="0.67840320982853763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(8457,2 тыс. руб.)</c:v>
                </c:pt>
                <c:pt idx="1">
                  <c:v>Налоги на товары (работы, услуги) реализуемые на территории Российской Федерации (8868,4 тыс. руб.) </c:v>
                </c:pt>
                <c:pt idx="2">
                  <c:v>Налог на имущество физических лиц (530,0 тыс. руб.)</c:v>
                </c:pt>
                <c:pt idx="3">
                  <c:v>Транспортный налог (110,0 тыс. руб.)</c:v>
                </c:pt>
                <c:pt idx="4">
                  <c:v>Земельный налог (1990,0 тыс. руб.)</c:v>
                </c:pt>
                <c:pt idx="5">
                  <c:v>Государственная пошлина (10,0 тыс. руб.)</c:v>
                </c:pt>
                <c:pt idx="6">
                  <c:v>Доходы от использования имущества, находящегося в муницпальной собственности (2837,6 тыс. руб.)</c:v>
                </c:pt>
                <c:pt idx="7">
                  <c:v>Дотации (43307,4 тыс. руб.)</c:v>
                </c:pt>
                <c:pt idx="8">
                  <c:v>Субвенции (548,7 тыс. руб.)</c:v>
                </c:pt>
                <c:pt idx="9">
                  <c:v>Иные безвозмездные поступления (1528,9 тыс. руб.)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8457.2000000000007</c:v>
                </c:pt>
                <c:pt idx="1">
                  <c:v>8868.4</c:v>
                </c:pt>
                <c:pt idx="2">
                  <c:v>530</c:v>
                </c:pt>
                <c:pt idx="3">
                  <c:v>110</c:v>
                </c:pt>
                <c:pt idx="4">
                  <c:v>1990</c:v>
                </c:pt>
                <c:pt idx="5">
                  <c:v>10</c:v>
                </c:pt>
                <c:pt idx="6">
                  <c:v>2837.6</c:v>
                </c:pt>
                <c:pt idx="7">
                  <c:v>43307.4</c:v>
                </c:pt>
                <c:pt idx="8">
                  <c:v>548.70000000000005</c:v>
                </c:pt>
                <c:pt idx="9">
                  <c:v>1528.9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69E-2"/>
          <c:y val="4.3985467664086703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1 квартала 202</a:t>
            </a:r>
            <a:r>
              <a:rPr lang="en-US" sz="1600" dirty="0"/>
              <a:t>1</a:t>
            </a:r>
          </a:p>
          <a:p>
            <a:pPr>
              <a:defRPr sz="1600"/>
            </a:pP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имущество физических 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Дотации</c:v>
                </c:pt>
                <c:pt idx="8">
                  <c:v>Субвенции</c:v>
                </c:pt>
                <c:pt idx="9">
                  <c:v>Иные межбюджетные трансферты</c:v>
                </c:pt>
                <c:pt idx="10">
                  <c:v>Безвозмездные поступления от негосударственных организаций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</c:v>
                </c:pt>
                <c:pt idx="1">
                  <c:v>23.1</c:v>
                </c:pt>
                <c:pt idx="2">
                  <c:v>9.8000000000000007</c:v>
                </c:pt>
                <c:pt idx="3">
                  <c:v>6.2</c:v>
                </c:pt>
                <c:pt idx="4">
                  <c:v>48.9</c:v>
                </c:pt>
                <c:pt idx="5">
                  <c:v>70</c:v>
                </c:pt>
                <c:pt idx="6">
                  <c:v>13.9</c:v>
                </c:pt>
                <c:pt idx="7">
                  <c:v>20</c:v>
                </c:pt>
                <c:pt idx="8">
                  <c:v>25.6</c:v>
                </c:pt>
                <c:pt idx="9">
                  <c:v>25.6</c:v>
                </c:pt>
                <c:pt idx="10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419584"/>
        <c:axId val="26421120"/>
      </c:barChart>
      <c:catAx>
        <c:axId val="26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21120"/>
        <c:crosses val="autoZero"/>
        <c:auto val="1"/>
        <c:lblAlgn val="ctr"/>
        <c:lblOffset val="100"/>
        <c:noMultiLvlLbl val="1"/>
      </c:catAx>
      <c:valAx>
        <c:axId val="264211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41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3218873116665"/>
          <c:y val="0.13402911324750691"/>
          <c:w val="0.2691810952629195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Лист1!$A$2:$A$22</c:f>
              <c:strCache>
                <c:ptCount val="21"/>
                <c:pt idx="0">
                  <c:v>Глава администрации (2269 тыс. руб.)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(116,2 тыс. руб.)</c:v>
                </c:pt>
                <c:pt idx="2">
                  <c:v>Функционирование местной администрации (22247,2 тыс. руб.)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(74,5 тыс. руб.)</c:v>
                </c:pt>
                <c:pt idx="4">
                  <c:v>Обеспечение проведения выборов и референдумов</c:v>
                </c:pt>
                <c:pt idx="5">
                  <c:v>Резервный фонд (100,00 тыс. руб.)</c:v>
                </c:pt>
                <c:pt idx="6">
                  <c:v>Содержание МКУ "Хозяйсвенно-эксплуатационная служба сп.Саранпауль" (14523,4 тыс. руб.)</c:v>
                </c:pt>
                <c:pt idx="7">
                  <c:v>Другие общегосударственные вопросы (111,1 тыс. руб.)</c:v>
                </c:pt>
                <c:pt idx="8">
                  <c:v>Национальная оборона: содержание специпалиста ВУС (466,4 тыс. руб.)</c:v>
                </c:pt>
                <c:pt idx="9">
                  <c:v>Государственная регистрация актов гражданского состояния (78,0 тыс. руб.)</c:v>
                </c:pt>
                <c:pt idx="10">
                  <c:v>Защита населения и территорий от ЧС природного и техногенного характера (95,7 тыс.руб.)</c:v>
                </c:pt>
                <c:pt idx="11">
                  <c:v>Другие вопросы в области национальной безопасности и правоохранительной деятельности: Добровольные народные дружины (36,2 тыс. руб.)</c:v>
                </c:pt>
                <c:pt idx="12">
                  <c:v>Общеэкономические вопросы: общественные работы, молодежные трудовые отряды (3137,5 тыс.руб.)</c:v>
                </c:pt>
                <c:pt idx="13">
                  <c:v>Автобус (300,0 тыс. руб.)</c:v>
                </c:pt>
                <c:pt idx="14">
                  <c:v>Содержание дорог (9340,0 тыс. руб.)</c:v>
                </c:pt>
                <c:pt idx="15">
                  <c:v>Оплата интернета (179,8 тыс. руб.)</c:v>
                </c:pt>
                <c:pt idx="16">
                  <c:v>Другие вопросы в области национальной экономики (749,6 тыс. руб.)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Другие вопросы в области охраны окружающей среды (4,3 тыс. руб.)</c:v>
                </c:pt>
                <c:pt idx="19">
                  <c:v>Культура, кинематография (100,00 тыс. руб.)</c:v>
                </c:pt>
                <c:pt idx="20">
                  <c:v>Социальная политика: пенсия (300,0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2269</c:v>
                </c:pt>
                <c:pt idx="1">
                  <c:v>116.2</c:v>
                </c:pt>
                <c:pt idx="2">
                  <c:v>22247.200000000001</c:v>
                </c:pt>
                <c:pt idx="3">
                  <c:v>115.1</c:v>
                </c:pt>
                <c:pt idx="4">
                  <c:v>319</c:v>
                </c:pt>
                <c:pt idx="5">
                  <c:v>100</c:v>
                </c:pt>
                <c:pt idx="6">
                  <c:v>14523.4</c:v>
                </c:pt>
                <c:pt idx="7">
                  <c:v>111.1</c:v>
                </c:pt>
                <c:pt idx="8">
                  <c:v>466.4</c:v>
                </c:pt>
                <c:pt idx="9">
                  <c:v>78</c:v>
                </c:pt>
                <c:pt idx="10">
                  <c:v>95.7</c:v>
                </c:pt>
                <c:pt idx="11">
                  <c:v>36.200000000000003</c:v>
                </c:pt>
                <c:pt idx="12">
                  <c:v>3137.5</c:v>
                </c:pt>
                <c:pt idx="13">
                  <c:v>300</c:v>
                </c:pt>
                <c:pt idx="14">
                  <c:v>9340</c:v>
                </c:pt>
                <c:pt idx="15">
                  <c:v>179.8</c:v>
                </c:pt>
                <c:pt idx="16">
                  <c:v>749.6</c:v>
                </c:pt>
                <c:pt idx="17" formatCode="#,##0.00">
                  <c:v>15771.8</c:v>
                </c:pt>
                <c:pt idx="18" formatCode="#,##0.00">
                  <c:v>4.3</c:v>
                </c:pt>
                <c:pt idx="19">
                  <c:v>100</c:v>
                </c:pt>
                <c:pt idx="2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70272"/>
        <c:axId val="26468736"/>
        <c:axId val="0"/>
      </c:bar3DChart>
      <c:valAx>
        <c:axId val="264687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6470272"/>
        <c:crosses val="autoZero"/>
        <c:crossBetween val="between"/>
      </c:valAx>
      <c:catAx>
        <c:axId val="26470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687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 1 квартала 202</a:t>
            </a:r>
            <a:r>
              <a:rPr lang="en-US" sz="1600" dirty="0"/>
              <a:t>1</a:t>
            </a:r>
            <a:r>
              <a:rPr lang="ru-RU" sz="1600" dirty="0"/>
              <a:t>г.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Глава администрации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местной администрации 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Обеспечение проведения выборов и референдумов</c:v>
                </c:pt>
                <c:pt idx="5">
                  <c:v>Резервный фонд </c:v>
                </c:pt>
                <c:pt idx="6">
                  <c:v>Содержание МКУ "Хозяйсвенно-эксплуатационная служба сп.Саранпауль" </c:v>
                </c:pt>
                <c:pt idx="7">
                  <c:v>Другие общегосударственные вопросы </c:v>
                </c:pt>
                <c:pt idx="8">
                  <c:v>Национальная оборона: содержание специпалиста ВУС </c:v>
                </c:pt>
                <c:pt idx="9">
                  <c:v>Государственная регистрация актов гражданского состояния </c:v>
                </c:pt>
                <c:pt idx="10">
                  <c:v>Защита населения и территорий от ЧС природного и техногенного характера </c:v>
                </c:pt>
                <c:pt idx="11">
                  <c:v>Другие вопросы в области национальной безопасности и правоохранительной деятельности: Добровольные народные дружины</c:v>
                </c:pt>
                <c:pt idx="12">
                  <c:v>Общеэкономические вопросы: общественные работы, молодежные трудовые отряды </c:v>
                </c:pt>
                <c:pt idx="13">
                  <c:v>Автобус </c:v>
                </c:pt>
                <c:pt idx="14">
                  <c:v>Содержание дорог </c:v>
                </c:pt>
                <c:pt idx="15">
                  <c:v>Оплата интернета </c:v>
                </c:pt>
                <c:pt idx="16">
                  <c:v>Другие вопросы в области национальной экономики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Охрана окружающей среды</c:v>
                </c:pt>
                <c:pt idx="19">
                  <c:v>Культура, кинематография</c:v>
                </c:pt>
                <c:pt idx="20">
                  <c:v>Социальная политика: пенсия 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32.1</c:v>
                </c:pt>
                <c:pt idx="1">
                  <c:v>0</c:v>
                </c:pt>
                <c:pt idx="2">
                  <c:v>28.9</c:v>
                </c:pt>
                <c:pt idx="3">
                  <c:v>100</c:v>
                </c:pt>
                <c:pt idx="4">
                  <c:v>0</c:v>
                </c:pt>
                <c:pt idx="5">
                  <c:v>0</c:v>
                </c:pt>
                <c:pt idx="6">
                  <c:v>23.8</c:v>
                </c:pt>
                <c:pt idx="7">
                  <c:v>0</c:v>
                </c:pt>
                <c:pt idx="8">
                  <c:v>25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7.6</c:v>
                </c:pt>
                <c:pt idx="13">
                  <c:v>0</c:v>
                </c:pt>
                <c:pt idx="14">
                  <c:v>7.3</c:v>
                </c:pt>
                <c:pt idx="15">
                  <c:v>30.4</c:v>
                </c:pt>
                <c:pt idx="16">
                  <c:v>1.4</c:v>
                </c:pt>
                <c:pt idx="17">
                  <c:v>19.5</c:v>
                </c:pt>
                <c:pt idx="18">
                  <c:v>0</c:v>
                </c:pt>
                <c:pt idx="19">
                  <c:v>0</c:v>
                </c:pt>
                <c:pt idx="2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577920"/>
        <c:axId val="26587904"/>
      </c:barChart>
      <c:catAx>
        <c:axId val="2657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587904"/>
        <c:crosses val="autoZero"/>
        <c:auto val="1"/>
        <c:lblAlgn val="ctr"/>
        <c:lblOffset val="100"/>
        <c:noMultiLvlLbl val="1"/>
      </c:catAx>
      <c:valAx>
        <c:axId val="265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657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57869155244478"/>
          <c:y val="5.5612542289821681E-2"/>
          <c:w val="0.29916204918829592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сельских поселений на выполнение передаваемых полномочий субъектов Российской Федерации</c:v>
                </c:pt>
                <c:pt idx="2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3">
                  <c:v>Субвенции бюджетам сельских поселений на государственную регистрацию актов гражданского состояния</c:v>
                </c:pt>
                <c:pt idx="4">
                  <c:v>Иные межбюджетные трансферты на создание условий для деятельности народных дружин     </c:v>
                </c:pt>
                <c:pt idx="5">
                  <c:v>Иные межбюджетные трансферты на содействие трудоустройству граждан 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43307.4</c:v>
                </c:pt>
                <c:pt idx="1">
                  <c:v>4.3</c:v>
                </c:pt>
                <c:pt idx="2">
                  <c:v>466.4</c:v>
                </c:pt>
                <c:pt idx="3">
                  <c:v>78</c:v>
                </c:pt>
                <c:pt idx="4">
                  <c:v>28.9</c:v>
                </c:pt>
                <c:pt idx="5">
                  <c:v>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542720"/>
        <c:axId val="56549760"/>
      </c:barChart>
      <c:catAx>
        <c:axId val="56542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56549760"/>
        <c:crosses val="autoZero"/>
        <c:auto val="1"/>
        <c:lblAlgn val="ctr"/>
        <c:lblOffset val="100"/>
        <c:noMultiLvlLbl val="0"/>
      </c:catAx>
      <c:valAx>
        <c:axId val="5654976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65427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7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3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7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67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9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68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44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39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2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2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3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6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2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0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0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08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251" r:id="rId15"/>
    <p:sldLayoutId id="2147484252" r:id="rId16"/>
    <p:sldLayoutId id="214748425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Бюджет для граждан </a:t>
            </a:r>
            <a:br>
              <a:rPr lang="ru-RU" sz="5300" dirty="0"/>
            </a:br>
            <a:r>
              <a:rPr lang="ru-RU" sz="5300" dirty="0"/>
              <a:t>сельского поселения </a:t>
            </a:r>
            <a:br>
              <a:rPr lang="ru-RU" sz="5300" dirty="0"/>
            </a:br>
            <a:r>
              <a:rPr lang="ru-RU" sz="5300" dirty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648072"/>
          </a:xfrm>
        </p:spPr>
        <p:txBody>
          <a:bodyPr>
            <a:normAutofit/>
          </a:bodyPr>
          <a:lstStyle/>
          <a:p>
            <a:r>
              <a:rPr lang="ru-RU" dirty="0"/>
              <a:t>Исполнение бюджета по итогам 1 квартала 2021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характеристики бюджета сельского поселения Саранпауль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68 188,20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dirty="0"/>
              <a:t>70 360,3</a:t>
            </a:r>
            <a:r>
              <a:rPr lang="ru-RU" dirty="0"/>
              <a:t> 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2 172,10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/>
              <a:t>Доходы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163661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Исполнение доходов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345427"/>
              </p:ext>
            </p:extLst>
          </p:nvPr>
        </p:nvGraphicFramePr>
        <p:xfrm>
          <a:off x="1115616" y="1988840"/>
          <a:ext cx="7488832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Расходы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237186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Исполнение расходов</a:t>
            </a:r>
            <a:r>
              <a:rPr lang="ru-RU" sz="2400" dirty="0"/>
              <a:t> </a:t>
            </a:r>
            <a:r>
              <a:rPr lang="ru-RU" sz="2000" dirty="0"/>
              <a:t>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368951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Объем межбюджетных трансфертов передаваемых из бюджетов других уровней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41997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771</TotalTime>
  <Words>116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Ион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133</cp:revision>
  <dcterms:modified xsi:type="dcterms:W3CDTF">2021-04-05T11:38:06Z</dcterms:modified>
</cp:coreProperties>
</file>